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5"/>
  </p:notesMasterIdLst>
  <p:sldIdLst>
    <p:sldId id="256" r:id="rId2"/>
    <p:sldId id="267" r:id="rId3"/>
    <p:sldId id="257" r:id="rId4"/>
    <p:sldId id="296" r:id="rId5"/>
    <p:sldId id="268" r:id="rId6"/>
    <p:sldId id="258" r:id="rId7"/>
    <p:sldId id="259" r:id="rId8"/>
    <p:sldId id="261" r:id="rId9"/>
    <p:sldId id="297" r:id="rId10"/>
    <p:sldId id="263" r:id="rId11"/>
    <p:sldId id="264" r:id="rId12"/>
    <p:sldId id="273" r:id="rId13"/>
    <p:sldId id="304" r:id="rId14"/>
    <p:sldId id="275" r:id="rId15"/>
    <p:sldId id="276" r:id="rId16"/>
    <p:sldId id="279" r:id="rId17"/>
    <p:sldId id="281" r:id="rId18"/>
    <p:sldId id="282" r:id="rId19"/>
    <p:sldId id="283" r:id="rId20"/>
    <p:sldId id="285" r:id="rId21"/>
    <p:sldId id="271" r:id="rId22"/>
    <p:sldId id="287" r:id="rId23"/>
    <p:sldId id="288" r:id="rId24"/>
    <p:sldId id="289" r:id="rId25"/>
    <p:sldId id="291" r:id="rId26"/>
    <p:sldId id="293" r:id="rId27"/>
    <p:sldId id="294" r:id="rId28"/>
    <p:sldId id="298" r:id="rId29"/>
    <p:sldId id="299" r:id="rId30"/>
    <p:sldId id="300" r:id="rId31"/>
    <p:sldId id="301" r:id="rId32"/>
    <p:sldId id="302" r:id="rId33"/>
    <p:sldId id="30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E00BB"/>
    <a:srgbClr val="0000FF"/>
    <a:srgbClr val="9900CC"/>
    <a:srgbClr val="FF0066"/>
    <a:srgbClr val="CC0000"/>
    <a:srgbClr val="3CAD03"/>
    <a:srgbClr val="17171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03" autoAdjust="0"/>
    <p:restoredTop sz="94624" autoAdjust="0"/>
  </p:normalViewPr>
  <p:slideViewPr>
    <p:cSldViewPr>
      <p:cViewPr>
        <p:scale>
          <a:sx n="70" d="100"/>
          <a:sy n="70" d="100"/>
        </p:scale>
        <p:origin x="-127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7DCC4-36F7-4BAA-95A1-5C8A6DAA4F4C}" type="datetimeFigureOut">
              <a:rPr lang="en-US" smtClean="0"/>
              <a:pPr/>
              <a:t>10/3/2019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AA62C-8D92-4749-B412-41E6384F366A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A62C-8D92-4749-B412-41E6384F366A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a-IN" dirty="0" smtClean="0"/>
              <a:t>த்திற்காக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A62C-8D92-4749-B412-41E6384F366A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A62C-8D92-4749-B412-41E6384F366A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a-IN" dirty="0" smtClean="0"/>
              <a:t>கிறது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A62C-8D92-4749-B412-41E6384F366A}" type="slidenum">
              <a:rPr lang="en-IN" smtClean="0"/>
              <a:pPr/>
              <a:t>29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35690C-F315-4960-AFAE-68C62736EDD5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EDBC3D-6D4D-4C70-9FBF-FF1D18CEC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shagun.nic.in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hrd.gov.i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010400" cy="1828800"/>
          </a:xfrm>
          <a:ln/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</a:t>
            </a:r>
            <a:r>
              <a:rPr lang="ta-IN" b="1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கல்வியில் புதுமுயற்சிகள்</a:t>
            </a:r>
            <a:r>
              <a:rPr lang="en-US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b="1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(Initiatives in School Education)</a:t>
            </a:r>
            <a:r>
              <a:rPr lang="en-US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solidFill>
                <a:srgbClr val="FF006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0" y="3352800"/>
            <a:ext cx="6477000" cy="1981200"/>
          </a:xfrm>
        </p:spPr>
        <p:txBody>
          <a:bodyPr>
            <a:normAutofit/>
          </a:bodyPr>
          <a:lstStyle/>
          <a:p>
            <a:pPr algn="ctr"/>
            <a:endParaRPr lang="en-US" sz="2400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Users\soundararajan\Videos\Saranya\images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3657600"/>
            <a:ext cx="2743200" cy="219327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Oval 5"/>
          <p:cNvSpPr/>
          <p:nvPr/>
        </p:nvSpPr>
        <p:spPr>
          <a:xfrm>
            <a:off x="1676400" y="2895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6397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rgbClr val="CC3399"/>
                </a:solidFill>
              </a:rPr>
              <a:t>திட்டத்தின் முக்கியம்சங்கள்</a:t>
            </a:r>
            <a:r>
              <a:rPr lang="ta-IN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153400" cy="5178552"/>
          </a:xfrm>
        </p:spPr>
        <p:txBody>
          <a:bodyPr>
            <a:normAutofit/>
          </a:bodyPr>
          <a:lstStyle/>
          <a:p>
            <a:pPr algn="just">
              <a:tabLst>
                <a:tab pos="6010275" algn="l"/>
              </a:tabLst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கல்வியின் தரத்தை இரண்டு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T’s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அதாவது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 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(Teacher)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தொழில்நுட்பம்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(Technology)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மூலம் மேம்படுத்துதல்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 நிலைகளிலும்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விளைவுகளை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(Learning Outcomes)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மேம்படுத்துதல்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கல்வியில் உள்ள பல்வேறு நிலைகளின் மாற்றவீதத்தை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மேம்படுத்துதல் மற்றும் அனைவருக்கும் பள்ளி வாய்ப்பினை கிடைக்கச் செய்தல்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ஒரே மாதிரியான அட்டவணை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கற்பித்தலில் புதுமைகள்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வழிகாட்டுதல்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மேற்பார்வை மற்றும் பிறவற்றின் மூலமாக சிறந்த இணைப்பை ஏற்படுத்துதல்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396240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a-IN" sz="2000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திட்டத்தை நடைமுறைப்படுத்துதல்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685800" y="4343400"/>
            <a:ext cx="7848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மத்திய அரசு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மனித வள மேம்பாட்டுத்துறை ஏற்படுத்திய தனி மாநில அளவிலான நடைமுறைப்படுத்தும் சமுதாயம்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(SIS) /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யூனியன் பிரதேசம் மூலமாக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இத்திட்டம்  செயல்படுகிறது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 marL="342900" indent="-342900">
              <a:buFont typeface="+mj-lt"/>
              <a:buAutoNum type="arabicPeriod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இந்தத் துறையை வழிநடத்த செயலாளர்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நாடு தழுவிய கல்வி ஆலோசகர்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(Ed.CIL)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நியமிக்கப்பட்டு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கற்றல்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செயல்பாடுகள் உயர்தொழில்நுட்பத்துடன் செயல்படுத்தப்படுகி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ன்றன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உட்கூறுகள்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7924800" cy="5486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ta-IN" sz="18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 கல்வி</a:t>
            </a:r>
            <a:r>
              <a:rPr lang="en-IN" sz="18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முன்பருவக் கல்வியினை வழங்குவதன் முக்கிய நோக்கம்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செயல்பாடுகளை ஒருங்கிணைத்தல் மற்றும் மாணவர் சேர்க்கைகளை அதிகப்படுத்துதல்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கற்கும் மாணவர்களின் எழுத்தறிவு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எண்ணறிவு ஆகியவற்றினை கீழ் பாலர் பள்ளி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(LKG Lower Kinder Garden)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மூன்றாம் வகுப்பு வரை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 மாணவர்களுக்கு மேம்படுத்ததுதல்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ta-IN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கற்கும் </a:t>
            </a:r>
            <a:r>
              <a:rPr lang="en-US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ta-IN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பாரதம்</a:t>
            </a:r>
            <a:r>
              <a:rPr lang="en-US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“</a:t>
            </a:r>
            <a:r>
              <a:rPr lang="ta-IN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பரந்த பாரதம்</a:t>
            </a:r>
            <a:r>
              <a:rPr lang="en-US" sz="18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</a:t>
            </a: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Padhe</a:t>
            </a: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Bharat </a:t>
            </a:r>
            <a:r>
              <a:rPr lang="en-US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Badhe</a:t>
            </a: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Bharat)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என்பது இத்திட்டத்தின் முக்கியக்கூறு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வயதுக்குமேல்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6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வயதுக்குள் உள்ள மாணவர்களுக்கு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செயல்பாடுகள் பள்ளி பாதுகாப்பு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உட்கட்டமைப்பு வசதிகள்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பள்ளிச் சுகாதாரம்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மாணவர்களுக்கு ஏற்ற கலைத்திட்டம்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செயல்வழிகாட்டிகள்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மதிப்பீடு மற்றும் ஆசிரியர் தனித்திறன் மேம்பாடு ஆகிய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வற்றை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மத்திய பெண்கள் மற்றும் குழந்தைகள் மேம்பாட்டுத்துறை அமைச்சகத்தின் மூலம் அங்கன்வாடி பணியாளர்களுக்கு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தேவையான கற்பித்தல் உபகரணங்களை அருகில் உள்ள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கப்பள்ளி மற்றும் உயர்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கப்பள்ளி ஆசிரியர்கள்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தலைமை ஆசிரியர்கள் மூலம் வழங்கிட வழிவகை செய்கின்றது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1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18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1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கற்கும் பாரதம் பரந்த பாரதம்</a:t>
            </a:r>
            <a:r>
              <a:rPr lang="en-US" sz="1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ta-IN" sz="1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கல்வியின்கீழ் நூலக நிதி</a:t>
            </a:r>
            <a:r>
              <a:rPr lang="en-IN" sz="1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1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18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343400" cy="5026152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கற்கும் பாரதம் பரந்த பாரதம்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மூலம் எல்லா வயது மாணவர்களிடையே வாசிப்புத்திறனை வலியுறுத்தவும் அரசு பள்ளிகளில்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நூலக நிதி மூலம்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நூலகத்திற்கு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புத்தகங்கள் வழங்குகிறது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நூலக வளங்களைப் பயன்படுத்தி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புரிதலோடு கூடிய வாசிப்பு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திறனை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நூலகம்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புத்தகங்கள்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பத்திரிகைகள்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இதழ்கள் மற்றும் அவ்வப்போது கிடைக்கும் இதர வாசிப்பு பொருள்களைக் கொண்டு மேம்படுத்துதல்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 descr="C:\Users\soundararajan\Videos\Saranya\New folder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600200"/>
            <a:ext cx="3429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5257800" cy="457200"/>
          </a:xfrm>
        </p:spPr>
        <p:txBody>
          <a:bodyPr>
            <a:normAutofit/>
          </a:bodyPr>
          <a:lstStyle/>
          <a:p>
            <a:pPr algn="ctr"/>
            <a:r>
              <a:rPr lang="ta-IN" sz="2400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 நூலக நிதி</a:t>
            </a:r>
            <a:endParaRPr lang="en-IN" sz="2400" dirty="0">
              <a:solidFill>
                <a:srgbClr val="FF006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57200"/>
          <a:ext cx="8839201" cy="612801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914400"/>
                <a:gridCol w="6248400"/>
                <a:gridCol w="1676401"/>
              </a:tblGrid>
              <a:tr h="8868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வா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எண் 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12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வரை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ஆண்டு நிதி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504">
                <a:tc>
                  <a:txBody>
                    <a:bodyPr/>
                    <a:lstStyle/>
                    <a:p>
                      <a:pPr lvl="0"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தொடக்கப்பள்ளி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03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உயர் தொடக்கப்பள்ளி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254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ஒருங்கிணைந்த தொடக்கப்பள்ளி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8)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13,000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254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இடைநிலைப் பள்ளி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9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 10) 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04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6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12 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254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ஒருங்கிணைந்த இடைநிலைப்பள்ளி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 – 10) 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529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ஒருங்கிணைந்த இடைநிலைப் பள்ளி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9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12) 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254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மேல்நிலைப்பள்ளிகள்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11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 12) 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805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9.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ஒருங்கிணைந்த மேல்நிலைப்பள்ளிகள்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12) 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lvl="0"/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20,000</a:t>
                      </a:r>
                      <a:endParaRPr lang="en-IN" sz="1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352800"/>
            <a:ext cx="8001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r>
              <a:rPr lang="en-IN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(Activity)</a:t>
            </a:r>
            <a:br>
              <a:rPr lang="en-IN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b="1" dirty="0">
              <a:solidFill>
                <a:srgbClr val="CC33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657600"/>
            <a:ext cx="7772400" cy="3048000"/>
          </a:xfrm>
        </p:spPr>
        <p:txBody>
          <a:bodyPr>
            <a:normAutofit/>
          </a:bodyPr>
          <a:lstStyle/>
          <a:p>
            <a:pPr algn="just"/>
            <a:r>
              <a:rPr lang="ta-IN" sz="19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தனிநபரும் செய்ய வேண்டியது</a:t>
            </a:r>
            <a:r>
              <a:rPr lang="en-US" sz="19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endParaRPr lang="en-IN" sz="19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கடந்த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5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ஆண்டுகளில் வாசித்த புத்தகங்களின் பட்டியல் தயாரித்தல்</a:t>
            </a:r>
            <a:endParaRPr lang="en-IN" sz="19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நீங்கள்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 வாசிக்க வேண்டும் என நினைத்த புத்தகங்களின் பட்டியல்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 வாசிக்க தேவையான புத்தகங்களின் பெயர்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பட்டியல்</a:t>
            </a:r>
            <a:endParaRPr lang="en-IN" sz="19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பட்டியலை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சார்ட்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அட்டையில் ஒட்டி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சுவ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ரில்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ட்டுதல்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பள்ளி நூலகத்திற்கு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தேவையான புத்தக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தலைப்பினை</a:t>
            </a:r>
            <a:r>
              <a:rPr lang="en-US" sz="19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தேர்வுசெய்து வட்டமிடச் செய்தல்</a:t>
            </a:r>
            <a:r>
              <a:rPr lang="en-U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None/>
            </a:pPr>
            <a:endParaRPr lang="en-IN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-152400"/>
            <a:ext cx="754380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24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பள்ளி நிதி</a:t>
            </a:r>
            <a:endParaRPr kumimoji="0" lang="en-IN" sz="2400" b="0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609600"/>
            <a:ext cx="8153400" cy="2667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 அரசு பள்ளிகளுக்கான ஆண்டு பள்ளி நிதியானது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உபகரணங்கள்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பயன்படுத்தக்கூடிய விளையாட்டுப் பொருள்கள்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கருவிகள்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ஆய்வகங்கள்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கட்டணங்கள்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இணையம்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தண்ணீர்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உபகரணங்கள் மற்றும் பிறவற்றிற்கான தொடர்ச்சியான நிதியாக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வழங்கப்படும்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மாணவர்களின் எண்ணிக்கையைப் பொ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த்து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ஆண்டிற்கு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.25,000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ரூ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.1,00,000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 வேறுபடும்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ta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 இந்தியா</a:t>
            </a:r>
            <a:r>
              <a:rPr lang="en-US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ta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மலரும் இந்தியா</a:t>
            </a:r>
            <a:r>
              <a:rPr lang="en-US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ta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கல்வித் திட்ட விளையாட்டு நிதி</a:t>
            </a:r>
            <a:r>
              <a:rPr lang="en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8153400" cy="17526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கல்வித் திட்டம்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அரசு பள்ளிகளுக்கும் விளையாட்டு நிதியாக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 lvl="1" algn="just"/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.5,000 --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தொடக்கப் பள்ளிகளுக்கும்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1" algn="just"/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.25,000---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இடைநிலை மற்றும் மேல்நிலைப் பள்ளிகளுக்கு வழங்குகிறது</a:t>
            </a:r>
            <a:r>
              <a:rPr lang="en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770134"/>
          <a:ext cx="9144000" cy="4087866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918857"/>
                <a:gridCol w="5225143"/>
              </a:tblGrid>
              <a:tr h="651510"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பள்ளியில் மாணவர்களின் எண்ணிக்கை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பள்ளி நிதி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8590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≤100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ரூ.25,000/- (குறைந்தபட்சமாக ரூ.2500 தூய்மை செயல்திட்ட பணிகளை உள்ளடக்கியது)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8590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&gt;100 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≤250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ரூ.50,000/-(குறைந்தபட்சமாக ரூ.5,000 தூய்மை செயல்திட்ட பணிகளை உள்ளடக்கியது)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8590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&gt;250 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≤100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ரூ.75,000/- (குறைந்தபட்சமாக ரூ.7,500 தூய்மை செயல்திட்ட பணிகளை உள்ளடக்கியது)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8590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&gt;1000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ரூ.1,00,000/- (குறைந்தபட்சமாக ரூ.10,000 தூய்மை செயல்திட்ட பணிகளை உள்ளடக்கியது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62000" y="2286000"/>
            <a:ext cx="7467600" cy="5334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</a:t>
            </a:r>
            <a:r>
              <a:rPr kumimoji="0" lang="en-IN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நிதி</a:t>
            </a:r>
            <a:r>
              <a:rPr kumimoji="0" lang="en-IN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en-IN" sz="2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உள்ளடங்கிய கல்வியை மேம்படுத்துதல்</a:t>
            </a: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(INCLUSIVE EDUCATION)</a:t>
            </a:r>
            <a:endParaRPr lang="en-IN" sz="2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2362200"/>
            <a:ext cx="8534400" cy="4111752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தேவையுடைய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(CHILDREN WITH SPECIAL NEEDS-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CWSN-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ஐ அடையாளம் காணல் மற்றும் மதிப்பீடு செய்தல்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உபகரணங்கள் வழங்குதல்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சரியான அறுவை சிகிச்சைகள்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பிரெய்லி புத்தகங்கள்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பெரிய அச்சடிக்கப்பட்ட புத்தகங்கள்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சீருடைகள்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சிகிச்சை தேவைகள்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கற்பித்தல் பொருள்களை உருவாக்குதல்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கல்வியாளர்களுக்கான பணியிடைப் பயிற்சி மற்றும் பொதுவான ஆசிரியர்களுக்கான கலைத்திட்ட அமைப்பு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தேவையுள்ள பெண் குழந்தைகளுக்கு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 உதவித் தொகை வழங்குதல் மற்றும் பிற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</a:t>
            </a:r>
            <a:r>
              <a:rPr lang="en-US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தேவையுள்ள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 பயிலும் பெண் குழந்தைகளுக்கு உதவி</a:t>
            </a:r>
            <a:r>
              <a:rPr lang="en-US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தொகையாக மாதம் ரூ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.200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வீதம் பயனாளிகள் நேரடியாக</a:t>
            </a:r>
            <a:r>
              <a:rPr lang="en-US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பயன்பெறும் வகையில் வழங்கப்படுகிறது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1" algn="just">
              <a:buFont typeface="Wingdings" pitchFamily="2" charset="2"/>
              <a:buChar char="v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 பயிலும் குழந்தைகளுக்கு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ஆண்டிற்கு ரூ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.3000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லிருந்து ரூ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.3,500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 உயர்த்தி ஒதுக்கீடு செய்யப்பட்டுள்ளது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9" name="Picture 3" descr="C:\Users\soundararajan\Videos\Saranya\inclusive-education-clipart-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914400"/>
            <a:ext cx="57912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கஸ்தூரிபா காந்தி பாலிகா</a:t>
            </a:r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குழந்தைகள்</a:t>
            </a:r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வித்யாலயா பள்ளி</a:t>
            </a:r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உண்டுஉறைவிட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lang="en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077200" cy="5410200"/>
          </a:xfrm>
        </p:spPr>
        <p:txBody>
          <a:bodyPr>
            <a:no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 தங்கியுள்ள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10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18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 வரை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6 - 12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வகுப்புகளைச் சார்ந்த மலைவாழ் மக்கள்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(ST),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ஆதிதிராவிடர்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(SC)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பிற்படுத்தப்பட்ட வகுப்புகளில்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(OBC)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 ஆண்டு வருமானம்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இ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லட்சம் கீழ் உள்ளவர்களுக்கு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தொடக்கப்பள்ளி நிலைமுதல் மேல்நிலைப் பள்ளி கல்விவரை இலவச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 தொடக்கநிலைப் பள்ளிகளில்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குழந்தைகளுக்கு</a:t>
            </a: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உண்டு உறைவிட வசதியோடு இடைநிலை அளவில் கல்வி வழங்கு</a:t>
            </a:r>
            <a:r>
              <a:rPr lang="en-US" sz="1800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கிறது</a:t>
            </a:r>
            <a:r>
              <a:rPr lang="en-US" sz="18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பள்ளிக் கல்வித் திட்டத்தின் அடுத்த சிறப்பு உட்கூறு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பள்ளிகளுக்கு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திரும்ப வழங்க இயலாத கட்டிட நிதியை மீண்டும் வழங்கக்கூடிய மனிதவளம் சார்ந்த செல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னங்களுக்கான நிதியாக வழங்கப்படுகிறது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அவற்றுள்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 KGBV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வகுப்புகளுக்கு ஆண்டுக்கு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60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லட்சம் வரை</a:t>
            </a:r>
            <a:r>
              <a:rPr lang="en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endParaRPr lang="en-US" sz="16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 – 10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வகுப்புகளுக்கு ஆண்டுக்கு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80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லட்சம் வரை</a:t>
            </a:r>
            <a:r>
              <a:rPr lang="en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endParaRPr lang="en-US" sz="16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 – 12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வகுப்புகளுக்கு ஆண்டுக்கு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கோடி வரை</a:t>
            </a:r>
            <a:r>
              <a:rPr lang="en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endParaRPr lang="en-US" sz="16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குழந்தைகளுக்கு விடுதி செல</a:t>
            </a:r>
            <a:r>
              <a:rPr lang="en-US" sz="1600" dirty="0" err="1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மாக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9 ஆ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ம் வகுப்புமுதல்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 வகுப்புவரை</a:t>
            </a:r>
            <a:r>
              <a:rPr lang="en-US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25 </a:t>
            </a:r>
            <a:r>
              <a:rPr lang="ta-IN" sz="1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இலட்சம் வருடத்திற்கு வழங்கப்படுகின்றது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oundararajan\Videos\Saranya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133600"/>
            <a:ext cx="2768600" cy="33321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தற்காப்புக் கலைப் பயிற்சி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" y="1143000"/>
            <a:ext cx="5867400" cy="5562600"/>
          </a:xfrm>
        </p:spPr>
        <p:txBody>
          <a:bodyPr>
            <a:normAutofit lnSpcReduction="10000"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பெண்களுக்கு எதிரான பாலியல் குற்றச் சம்பவங்கள் தொடர்ந்து நடந்த வண்ணம் இருப்பதால்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வளரிளம் பருவத்திற்கு அரசுப் பள்ளிகளில் தற்காப்பு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கலைப்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 இலவசமாக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அளிக்கப்படு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இதனால் பள்ளிகளில் அவர்களின் பாதுகாப்பு உறுதி செய்யப்படுகின்றது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தற்காப்பு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பயிற்சியினால் பெண்குழந்தைகளுக்கு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தன்னார்வம்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தன்னம்பிக்கை கிடைக்கின்றது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இதனால்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10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 வகுப்புகளில் இடைநிற்றல் தவிர்க்கப்படுகின்றது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பள்ளி மூலம் பெண்களுக்கென மூன்று மாத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த்திற்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தற்காப்பு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 வழங்கப்படுகின்றது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இப்பயிற்சியினை வழங்கும்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பயிற்சியாளருக்கு 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.3000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/-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என்ற வீதத்தில் பிழைப்பூதியமாக வழங்கப்படுகிறது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6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வகுப்புவரை உள்ள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குழந்தைகளுக்கு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 fontScale="90000"/>
          </a:bodyPr>
          <a:lstStyle/>
          <a:p>
            <a:pPr algn="ctr"/>
            <a:r>
              <a:rPr lang="ta-IN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பள்ளிப் பாதுகாப்பு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 உடல் ரீதியான துன்புறுத்தல்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வன்கொடுமை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உடல் சார்பான தொல்லைகள்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பாலினப் பிரச்சனைகள்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மனரீதியான துன்புறுத்தல்கள் தொடர்ந்து உச்சக்கட்டத்தை அடையும்போது மாணவிகள்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தற்கொலைக்குத் தூண்டப்படுகின்றார்கள்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மேலும் பள்ளிகளில் நடைபெறும் கொடுர நிகழ்வுகள்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கொலை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வன்தாக்குதல் ஆகியவற்றிலிருந்து பெண் குழந்தைகளை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பாதுகாக்க பள்ளிப் பாதுகாப்பு மிக அவசியமானதாகும்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பள்ளியின் பலவகைப்பட்ட பங்குதாரர்களான பள்ளி நி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வாகம்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பெற்றோர்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மற்றும் அறிவுரை பகர்வோர்களும் பள்ளியின் பாதுகாப்பிற்கு உறுதியளித்திட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பாதுகாப்பு நலன் கருதி பள்ளியின் உட்கட்டமைப்பு வசதிகள் அனைத்தும்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போதுமான அளவு இருக்க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 ஆசிரியர்களே ஆலோசகர்களாக செயல்பட அறிவுறுத்தப்படுகிறார்கள்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பாதுகாப்பு குறித்த உதவி எண்கள்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அவசர கால அழைப்பு எண்கள் மற்றும் தொடர்பு எண்கள் ஆகியவற்றை ஒவ்வொரு பள்ளியிலும் அறிவிப்புப் பலகையில் காட்சிப்படுத்த ரூ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.500/-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பள்ளிக்கும் கொடுக்கப்பட்டுள்ளது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219200"/>
          </a:xfrm>
          <a:ln>
            <a:solidFill>
              <a:srgbClr val="FE00BB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IN" sz="20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</a:t>
            </a:r>
            <a:r>
              <a:rPr lang="en-US" sz="2400" b="1" dirty="0" err="1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கட்டகத்தை</a:t>
            </a:r>
            <a:r>
              <a:rPr lang="en-US" sz="2400" b="1" dirty="0" err="1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(MODULE) </a:t>
            </a:r>
            <a:r>
              <a:rPr lang="ta-IN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படித்த பிறகு</a:t>
            </a:r>
            <a:r>
              <a:rPr lang="en-US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br>
              <a:rPr lang="en-US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கற்பவர்கள்</a:t>
            </a:r>
            <a:r>
              <a:rPr lang="en-US" sz="2400" b="1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IN" sz="2400" b="1" dirty="0" smtClean="0">
                <a:solidFill>
                  <a:srgbClr val="3CAD0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400" b="1" dirty="0" smtClean="0">
                <a:solidFill>
                  <a:srgbClr val="3CAD0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b="1" dirty="0">
              <a:solidFill>
                <a:srgbClr val="3CAD0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5943600" cy="5105400"/>
          </a:xfrm>
        </p:spPr>
        <p:txBody>
          <a:bodyPr>
            <a:noAutofit/>
          </a:bodyPr>
          <a:lstStyle/>
          <a:p>
            <a:pPr lvl="0" algn="just"/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PGI, UDISE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 புதுமுயற்சிகள் பள்ளியில் புகுத்துவதற்கு பள்ளிக் கல்வித்துறையானது எவ்வாறு செயல்படுகிறது என்பது குறித்த விழிப்புணர்வு பெ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றுவர்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கல்வியின் தரத்தினை மேம்படுத்த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</a:t>
            </a:r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(SAMAGRA SHIKSHA)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மேற்கொண்டுள்ள நோக்கம் மற்றும் வாய்ப்புகளைப்பற்றி அறிந்து கொள்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 அனுபவம் மூலமாகவும்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மகிழ்ச்சிகரமாகவும் 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ta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நூலக புத்தகங்களை</a:t>
            </a:r>
            <a:r>
              <a:rPr lang="en-US" sz="1500" b="1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படித்தல்</a:t>
            </a:r>
            <a:r>
              <a:rPr lang="en-US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1" algn="just">
              <a:buFont typeface="Wingdings" pitchFamily="2" charset="2"/>
              <a:buChar char="ü"/>
            </a:pPr>
            <a:r>
              <a:rPr lang="ta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</a:t>
            </a:r>
            <a:r>
              <a:rPr lang="en-US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1" algn="just">
              <a:buFont typeface="Wingdings" pitchFamily="2" charset="2"/>
              <a:buChar char="ü"/>
            </a:pPr>
            <a:r>
              <a:rPr lang="ta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சமையலறைத் தோட்டம்</a:t>
            </a:r>
            <a:r>
              <a:rPr lang="en-US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1" algn="just">
              <a:buFont typeface="Wingdings" pitchFamily="2" charset="2"/>
              <a:buChar char="ü"/>
            </a:pPr>
            <a:r>
              <a:rPr lang="ta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இளைஞர் மற்றும் சூழ்நிலையியல் மன்றம்</a:t>
            </a:r>
            <a:r>
              <a:rPr lang="en-IN" sz="1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1" algn="just">
              <a:buNone/>
            </a:pPr>
            <a:endParaRPr lang="en-IN" sz="1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ta-IN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போன்ற செயல்பாடுகளில் தங்களை ஈடுபடுத்திக் கொள்ளல் போன்ற புதிய முயற்சிக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மேற்கொள்வர்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Content Placeholder 5" descr="download (9)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342529" y="1362635"/>
            <a:ext cx="2420470" cy="1393902"/>
          </a:xfrm>
        </p:spPr>
      </p:pic>
      <p:pic>
        <p:nvPicPr>
          <p:cNvPr id="1027" name="Picture 3" descr="C:\Users\soundararajan\Videos\Saranya\New folder\download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5294" y="2935941"/>
            <a:ext cx="2487706" cy="1640444"/>
          </a:xfrm>
          <a:prstGeom prst="rect">
            <a:avLst/>
          </a:prstGeom>
          <a:noFill/>
        </p:spPr>
      </p:pic>
      <p:pic>
        <p:nvPicPr>
          <p:cNvPr id="1028" name="Picture 4" descr="C:\Users\soundararajan\Videos\Saranya\New folder\download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876800"/>
            <a:ext cx="2647950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ta-IN" sz="2400" b="1" dirty="0" smtClean="0"/>
              <a:t>ரங்கோத்சவ்</a:t>
            </a:r>
            <a:r>
              <a:rPr lang="en-US" sz="2400" b="1" dirty="0" smtClean="0"/>
              <a:t> 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(RANGOTSAV)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066800"/>
            <a:ext cx="5638800" cy="55626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இளம் மாணவர்களிடையே கலாச்சார பன்முகத்தன்மை குறித்த விழிப்புணர்வை ஏற்படுத்த மனித வள மேம்பாட்டுத் துறையினரால் ஏற்படுத்தப்பட்ட ஒரு புதிய முயற்சி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பன்முகத்தன்மை கொண்ட இந்தியாவின் கலாச்சாரம் மற்றும் பாரம்பரியத்தைக் காட்சிப்படுத்தவும்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கொண்டாடவும் வயதுக்கேற்றவாறு  கலை நிகழ்வுகளில் பங்கேற்கவும்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வெவ்வேறு வித கலாச்சாரங்கள்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தகவலமைப்புகள்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மொழிகள்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உணவு மற்றும் பழக்கவழக்கங்கள் ஆகியவற்றைப் புரிந்து கொள்ளவும்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பாராட்டவும் உதவுகிறது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நாடு முழுவதும்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  பள்ளிகள்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கலாச்சார செயல்பாடுகளில் மாணவர்கள் மற்றும் ஆசிரியர்களைத் தேசிய அளவில் நாட்டுப்புற நடனம்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பங்கேற்று நடித்தல்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கலா உட்சவ்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சங்கீத் கலா சங்கம் மற்றும் பள்ளிகளுக்கிடையேயான இசைப் போட்டிகள் நடத்தப்படுகி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ன்றன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None/>
            </a:pP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146" name="Picture 2" descr="C:\Users\soundararajan\Videos\Saranya\New folder\f733d5d9ca1374cc8207d1e3be3d1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9200"/>
            <a:ext cx="3117850" cy="2235200"/>
          </a:xfrm>
          <a:prstGeom prst="rect">
            <a:avLst/>
          </a:prstGeom>
          <a:noFill/>
        </p:spPr>
      </p:pic>
      <p:pic>
        <p:nvPicPr>
          <p:cNvPr id="6147" name="Picture 3" descr="C:\Users\soundararajan\Videos\Saranya\New folder\images (3) renuka dev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733800"/>
            <a:ext cx="3048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பள்ளிசார்ந்த மதிப்பீடு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வருடாந்திர அடைவு ஆய்வு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32766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பாராபட்சமற்ற முறையில் கற்றல் விளைவுகளை மதிப்பீடு செய்ய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மனிதவள மேம்பாட்டுத்துறை தேசிய அளவிலான அடைவு ஆய்வை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(NAS)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குறிப்பிட்ட கால இடைவெளி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யி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 நடத்த முடிவு செய்துள்ளது 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ஒரு புற மதிப்பீ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டுமுறை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விளைவுகளை மேம்படுத்த ஒரு கட்டமைப்பு ஏற்படுத்தப்ப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ட்ட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அதன் அடிப்படையில் பள்ளிசார்ந்த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ஆரம்பக்கல்வி பயிலும் குழந்தைகள் அடைந்த கற்றல் விளைவுகளை மதிப்பீடு செய்ய நடத்த ஏற்பாடு செய்யப்பட்டுள்ளது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தரமான அச்சுறுத்தல் இல்லாத வகையில் மாணவர்களை மதிப்பீடு செய்ய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உதவுகிறது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810000"/>
            <a:ext cx="7467600" cy="6096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மன்றம் மற்றும் பசுமைப் படை கழகம் ஏற்படுத்துதல்</a:t>
            </a: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en-IN" sz="2000" b="0" i="0" u="none" strike="noStrike" kern="1200" cap="small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4191001"/>
            <a:ext cx="7391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அனைத்துப் பள்ளிகளும் மாணவர் மன்றங்கள் மற்றும் பசுமைப்படை மன்றங்களை உருவாக்க வேண்டும்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இதனால் மாணவர்கள் விவாதங்கள்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விளையாட்டு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படித்தல்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உடலியக்கச் செயல்பாடுகள் ஆகிய மன்றச் செயல்பாடுகளில் பள்ளி முடிந்த பிறகும்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விடுமுறைக் காலத்திலும் ஈடுபடுவர்</a:t>
            </a:r>
            <a:r>
              <a:rPr lang="en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ஆரம்பப்பள்ளிகளுக்கு </a:t>
            </a:r>
            <a:r>
              <a:rPr lang="ta-IN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.15,000/-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 தொடக்கப்பள்ளிகளுக்கு </a:t>
            </a:r>
            <a:r>
              <a:rPr lang="ta-IN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.25,000/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யும் மாணவர் மன்றங்கள் மற்றும் பசுமைப் படை மன்றங்கள் செயல்பட நிதி உதவியாக வழங்கப்படுகிறது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v"/>
            </a:pP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பயணப்படி</a:t>
            </a:r>
            <a:r>
              <a:rPr lang="en-US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போக்குவரத்து</a:t>
            </a:r>
            <a:r>
              <a:rPr lang="en-US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பயணக்காப்பாளர்படி</a:t>
            </a:r>
            <a:endParaRPr lang="en-IN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8229600" cy="35814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ஒன்றுமுதல் எட்டுவரை படிக்கும் மாணவர்களுக்குப் மலைப்பாங்கான காடுகள் நிறைந்த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பாலைவனப் பகுதிகளில் வசிக்கக்கூடிய குழந்தைகள்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அருகமைப் பள்ளிகள் அமைப்பதற்குரிய நி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வாக நடைமுறைக்குச் சாத்தியமற்ற இடமில்லாத சூழலில் உள்ள நகர்ப்புறப் பகுதிகளில் உள்ள குழந்தைகள் ஆகியோருக்கு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போக்குவரத்து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பயணப்படி வழங்கப்படுகிறது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 குழந்தைக்கு 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ஓர்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ஆண்டிற்கு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சர்வ சிக்ஷா அபியான்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அனைவருக்கும் கல்வி இயக்கம் மூலம் வழங்கப்பட்ட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.3,000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மானது 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.6,000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 உயர்த்தப்பட்டுள்ளது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792162"/>
          </a:xfrm>
        </p:spPr>
        <p:txBody>
          <a:bodyPr>
            <a:normAutofit/>
          </a:bodyPr>
          <a:lstStyle/>
          <a:p>
            <a:pPr algn="ctr"/>
            <a:r>
              <a:rPr lang="ta-IN" sz="28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விலையில்லா</a:t>
            </a:r>
            <a:r>
              <a:rPr lang="en-US" sz="2800" b="1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ச்</a:t>
            </a:r>
            <a:r>
              <a:rPr lang="en-US" sz="28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சீருடை மற்றும் புத்தகங்கள் </a:t>
            </a:r>
            <a:endParaRPr lang="en-IN" sz="28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14400"/>
            <a:ext cx="5715000" cy="5715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சமக்ர சிக்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‌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ஷா மூலமாக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(SC/ST/BPL)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பிற்படுத்தப்பட்ட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மிகவும் பிற்படுத்தப்பட்ட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சீர்மரபினர் ஆண்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பெண் இருபாலருக்கும்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8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 வகுப்பு வரை பயிலும் அனைத்து அரசுப் பள்ளி மாணவர்களுக்கும் ஓர் ஆண்டிற்கான இரண்டு இணை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சீருடைகளுக்கான நிதி 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.400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லிருந்து 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.600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உயர்த்தப்பட்டுள்ளது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பாடப்புத்தகங்களுக்கான</a:t>
            </a:r>
            <a:r>
              <a:rPr lang="en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நிதி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அரசுப்பள்ளிகள்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உள்ளாட்சி அமைப்பு சார்ந்த பள்ளிகள்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மதரசா போன்ற அரசின் கலைத்திட்டதைப் பின்பற்றக்கூடிய அரசு உதவி பெறும் பள்ளிகள் ஆகியவற்றில்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ஆரம்பக்கல்வி பயிலும் குழந்தைகளுக்கு ஒரு குழந்தைக்கு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18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ஓர்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ஆண்டுக்கு வழங்கப்படும் நிதி ரூ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.150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லிருந்து ரூ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.250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ஆகவும்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 தொடக்கக் கல்வியிலும் குழந்தைகளுக்கு ஒரு குழந்தைககு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18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ஓர்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ஆண்டுக்கு வழங்கப்படும் நிதி ரூ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.250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லிருந்து ரூ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.400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ஆகவும் உயர்த்தி வழங்கப்பட்டுள்ளது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just"/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இணைப்பு</a:t>
            </a:r>
            <a:r>
              <a:rPr lang="en-US" sz="18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புத்தகத்துடன் பாடப்புத்தகத்திற்கான நிதி வழங்குதல்</a:t>
            </a:r>
            <a:r>
              <a:rPr lang="en-US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 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ம் வகுப்பு குழந்தை ஒன்றுக்கு ரூ</a:t>
            </a:r>
            <a:r>
              <a:rPr lang="en-US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.200/- </a:t>
            </a:r>
            <a:r>
              <a:rPr lang="ta-IN" sz="1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 வரையறுக்கப்பட்டுள்ளது</a:t>
            </a:r>
            <a:endParaRPr lang="en-IN" sz="18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0" name="Picture 2" descr="C:\Users\soundararajan\Videos\Saranya\New folder\textbooks185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066800"/>
            <a:ext cx="29718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Autofit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வளமையங்களை வலுபடுத்துதல்</a:t>
            </a:r>
            <a:r>
              <a:rPr lang="en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அறிக்கை</a:t>
            </a:r>
            <a:r>
              <a:rPr lang="en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(BRC)</a:t>
            </a:r>
            <a: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066800"/>
            <a:ext cx="7467600" cy="24384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குறுவளமையப் பயிற்றுநரும் மாதத்திற்கு இருமுறையேனும் தனது அதிகார எல்லைக்கு உட்பட்ட பள்ளிகளுக்குச் சென்று ஆய்வு மேற்கொண்டும்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அறிக்கை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அலைபேசி செயலி மூலமாகத் தெரிவிக்கப்பட்டு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மென்பொருளை உள்ளடக்கிய இயக்கி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(Server)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மூலம் தொகுக்கப்பட்டு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லு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ள்ள முரண்பட்ட அறிக்கைகளும் பெறப்பட்டு இந்த முரண்பட்ட அறிக்கைகளைக் கொண்டு தேவையான நடவடிக்கைகள் மேற்கொள்ளவும்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 உதவி வழங்கவும்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581400"/>
            <a:ext cx="7467600" cy="60960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மேலாண்மை</a:t>
            </a:r>
            <a:r>
              <a:rPr kumimoji="0" lang="en-US" sz="20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 பயிற்சி</a:t>
            </a: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(SMC)</a:t>
            </a:r>
            <a: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en-IN" sz="2000" b="0" i="0" u="none" strike="noStrike" kern="1200" cap="small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96240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நான்கு காலாண்டு பருவ அளவில் ஒவ்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வோர்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ஆண்டும் அனைத்து அரசு பள்ளிகளிலும் பள்ளி மேலாண்மைக் குழுக் கூட்டம் நடைபெறும்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காலாண்டு பருவத்திற்கு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ஒருமுறை நடைபெறும் கூட்ட நிகழ்வுகளின் புகைகப்படங்கள் மற்றும் செயல்பாடுகள் மாவட்ட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 அலுவலகத்திற்கு அனுப்பி வைக்கப்படும்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அரசு தொடக்க மற்றும் உயர் தொடக்கநிலைப் பள்ளிகளுக்கு </a:t>
            </a:r>
            <a:r>
              <a:rPr lang="ta-IN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ஆண்டிற்கு ஒருமுறை ரூ</a:t>
            </a:r>
            <a:r>
              <a:rPr lang="en-US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.3,000 </a:t>
            </a:r>
            <a:r>
              <a:rPr lang="ta-IN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செலவினத் தொகை இத்திட்டத்திற்காக வழங்கப்படுகிறது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a-IN" sz="24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கல்வியின் சின்னத்தைக் காட்சிப்படுத்துதல்</a:t>
            </a:r>
            <a: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4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19050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கல்வியின் சின்னத்தை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மூலம் கிடைக்கப்பெறும் இலவசப்புத்தகம்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இலவச சீருடை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இன்னும் பிறவற்றோடு சேர்த்து அனைத்து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பள்ளிகளிலும் முக்கியமான இடங்களில் அல்லது காட்சிப்படுத்தும் பலகையில் காட்சிப்படுத்தி வண்ணமிடுதல்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சின்னத்தின் வடிவமானது மத்திய மனிதவள மேம்பாட்டுத் துறையால் வழங்கப்படும்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6494" y="3477558"/>
            <a:ext cx="6934200" cy="6096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UDISE +</a:t>
            </a:r>
            <a:endParaRPr kumimoji="0" lang="en-IN" sz="3000" b="0" i="0" u="none" strike="noStrike" kern="1200" cap="small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495800"/>
            <a:ext cx="7467600" cy="11011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இனிவரும் காலங்களில்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கல்விசார் துறையின் அன்றாட பதிவுகள் அனைத்தும் பதிவேற்றம் செய்யப்படு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புவிசார் நில அமைவு தகவல்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(GIS Map)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களோடு இந்த அமைப்பு இணைக்கப்படும்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8683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செயல்திறன் தர அட்டவணை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(Performance Grading Index)</a:t>
            </a:r>
            <a: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Autofit/>
          </a:bodyPr>
          <a:lstStyle/>
          <a:p>
            <a:pPr algn="just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36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மாநிலங்கள் மற்றும் யூனியன் பிரதேசங்கள் உயர்ந்த தரத்தை அடைய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இணையதளவழி பணியமர்த்துதல்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ஆசிரியர்களை இடமாற்றம் செய்தல்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மாணவர்கள் மற்றும் ஆசிரியர்களின் மின்னணு வருகை போன்றவற்றை மேற்கொள்கிறது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இதன் இரு பிரிவுகள்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lvl="1" algn="just"/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செயல்திறன் விளைவுகள்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களங்கள்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விளைவுகள்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அணுகுதல் விளைவுகள்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உள்கட்டமைப்பு வசதிகள்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பொது விளைவுகள்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/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அமைச்சுப் பணிகள்</a:t>
            </a:r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6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களங்கள்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வருகை</a:t>
            </a:r>
            <a:r>
              <a:rPr lang="en-US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பதிவு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 lvl="2" algn="just"/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போதுமான ஆசிரியர் எண்ணிக்கை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போதுமான நி</a:t>
            </a:r>
            <a:r>
              <a:rPr lang="en-US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ரு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வாகத்திறன்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பொறுப்புடைமை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 algn="just"/>
            <a:r>
              <a:rPr lang="ta-IN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வெளிப்படைத்தன்மை </a:t>
            </a:r>
            <a:endParaRPr lang="en-IN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ஷாகுன் இணையவாசல்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Shagun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Portal)</a:t>
            </a:r>
            <a: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மத்திய மனிதவள மேம்பாட்டு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துறை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18.01.2017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 அன்று இந்த இணையவாசல் முறையை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தொடங்கியது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இணைய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தள முகவரி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sz="18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/>
              </a:rPr>
              <a:t>www.seshagun.nic.in</a:t>
            </a:r>
            <a:endParaRPr lang="en-US" sz="1800" u="sng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பயிற்சி கட்டங்கள்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lvl="1"/>
            <a:r>
              <a:rPr lang="en-US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புதுமை</a:t>
            </a:r>
            <a:r>
              <a:rPr lang="en-US" sz="1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களஞ்சியம் </a:t>
            </a:r>
            <a:endParaRPr lang="en-IN" sz="1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ta-IN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இணைய</a:t>
            </a:r>
            <a:r>
              <a:rPr lang="en-US" sz="15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lang="ta-IN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தள கண்காணிப்பு</a:t>
            </a:r>
            <a:endParaRPr lang="en-IN" sz="1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2971800"/>
            <a:ext cx="746760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இணைய</a:t>
            </a:r>
            <a:r>
              <a:rPr kumimoji="0" lang="en-US" sz="20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kumimoji="0" lang="ta-IN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தள கண்காணிப்பு</a:t>
            </a:r>
            <a:r>
              <a:rPr kumimoji="0" lang="en-US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(Digital Repository)</a:t>
            </a:r>
            <a: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IN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en-IN" sz="2000" b="0" i="0" u="none" strike="noStrike" kern="1200" cap="small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657600"/>
            <a:ext cx="7467600" cy="2819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கல்வியில் 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புதுமைகள் சார்ந்த வெற்றிகரமான நிகழ்வுகள்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புதுமை சார்ந்த ஆதாரங்கள்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பொதுமக்கள்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ஊடகங்கள் மற்றும் பங்குதாரர்கள் ஆகியோர்களுக்கு உலகளவிலான கல்விச் செய்திகளை வழங்க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செய்திகளை ஆவணப்படுத்தி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இந்த இணையவாசல் மூலமாக பதிவிடுவதால் </a:t>
            </a:r>
            <a:r>
              <a:rPr kumimoji="0" lang="en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மாநில அரசு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பொதுப்பள்ளிகளின் ஆசிரியர்கள் மற்றும் மாணவர்கள் பயன்பெறுவார்கள்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en-I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மாநில மற்றும் யூனியன் பிரதேசங்களின் பள்ளிக் கல்வித்துறை சார்ந்த சிறந்த நிகழ்வுகள் மற்றும் செயல்பாடுகள் அனைத்தும் கண்காணிக்கப்படுகிறது.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sz="24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ஷாகுனோட்சாவ்</a:t>
            </a:r>
            <a:r>
              <a:rPr lang="en-US" sz="24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400" b="1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Shagunotsav</a:t>
            </a:r>
            <a:r>
              <a:rPr lang="en-US" sz="24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4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28194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ஒரு கணக்கெடுப்பு சார்ந்த தணிக்கை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பள்ளிசார்ந்த பலவித அளவுருக்களை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பள்ளி அளவில் தரம் மற்றும் உட்கட்டமைப்பை மதிப்பிட உதவும்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UDISE, SHAGUN,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 கண்காணிப்பு அமைப்பு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(PMS)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PGI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ஆகியவற்றின் மூலம் பள்ளிசார் செயல்பாடுகள் சார்ந்த தரவுகளைச் சேகரிக்கலாம்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இதன் தரவுகளை அடிப்படையாகக்கொண்டு  பள்ளிகளின் சிறப்புத் தேவையும் அதற்கு தகுந்த கொள்கையும் ஏற்படுத்த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முடியும்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a-IN" sz="24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தரமான செயல்பாடுகளை அங்கீகரித்தல்</a:t>
            </a:r>
            <a: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4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4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ஆசிரியர்களுக்கான தேசிய விருது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2018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ம் ஆண்டில் இவ்விருதின் வழிகாட்டும் நெறிமுறைகளில் சில மாற்றங்கள் செய்து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அத்துடன் தேர்வு நிலையில் மாற்றமும் செய்து முக்கிய தேசிய விருதுகள் வழங்கப்படுகின்றன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1" algn="just"/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இப்புதிய விருது திட்டத்திற்கு அவர்களாகவே அவர்களுடைய விவரங்களை </a:t>
            </a:r>
            <a:r>
              <a:rPr lang="en-US" sz="18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www.mhrd.gov.in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இம்முகவரியில் பதிவு செய்ய அழைக்கப்படுகிறார்கள்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273050" lvl="1" indent="-273050" algn="just">
              <a:buNone/>
            </a:pP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  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தூய்மை</a:t>
            </a:r>
            <a:r>
              <a:rPr lang="en-US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விருதுகள்</a:t>
            </a:r>
            <a:endParaRPr lang="en-IN" sz="1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கல்வித் துறையும்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எழுத்தறிவு இயக்கமும்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2016 – 17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இல் மாவட்ட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மாநில மற்றும் தேசிய அளவில் தூய்மை பள்ளி விருதினை நிறுவியுள்ளது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இவ்விருதுகள் பள்ளிகளில் தூய்மையைக் கொண்டு வருவதற்கும்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மாணவர்களின் நீண்ட கால வளர்ச்சி மற்றும் நடத்தையில் மாற்றத்தை உண்டாக்குவதற்கும் வழங்கப்படுகின்றது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தேசிய அளவிலான விருதுக்கு தேர்ந்தெடுக்கப்பட்ட பள்ளிக்கு பரிசுத் தொகையாக ரூ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.50,000/-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கொடுக்கப்படுகிறது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565" y="53788"/>
            <a:ext cx="6553200" cy="715962"/>
          </a:xfr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/>
            <a:r>
              <a:rPr lang="ta-IN" sz="2000" dirty="0" smtClean="0">
                <a:solidFill>
                  <a:srgbClr val="C00000"/>
                </a:solidFill>
              </a:rPr>
              <a:t>பள்ளி கல்வியில் புதுமுயற்சிகள்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ta-IN" sz="2000" dirty="0" smtClean="0">
                <a:solidFill>
                  <a:srgbClr val="C00000"/>
                </a:solidFill>
              </a:rPr>
              <a:t>எதற்காக ?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76400"/>
            <a:ext cx="4495800" cy="4648200"/>
          </a:xfrm>
        </p:spPr>
        <p:txBody>
          <a:bodyPr>
            <a:noAutofit/>
          </a:bodyPr>
          <a:lstStyle/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குழந்தைகள் கல்வியை ஏற்றுக்கொள்ளுதல்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மகிழ்ச்சியுடன் பள்ளிக்குச் செல்வதை உறுதிப்படுத்துதல். </a:t>
            </a:r>
            <a:endParaRPr lang="en-IN" sz="20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பள்ளிப்படிப்பை உறுதிப்படுத்த சிறப்பு கவனம்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None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குழந்தைகள்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கல்வியில் நிலையான வளர்ச்சி குறிக்கோள் பெறுவதில் </a:t>
            </a:r>
            <a:r>
              <a:rPr lang="ta-IN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 வேறுபாட்டை நீக்குதல்</a:t>
            </a:r>
            <a:r>
              <a:rPr lang="en-US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2819400"/>
            <a:ext cx="7924800" cy="48736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" y="2819400"/>
            <a:ext cx="8077200" cy="38100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0" y="2819400"/>
            <a:ext cx="7924800" cy="48736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soundararajan\Videos\Saranya\New folder\renu (3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752600"/>
            <a:ext cx="3352799" cy="2034988"/>
          </a:xfrm>
          <a:prstGeom prst="rect">
            <a:avLst/>
          </a:prstGeom>
          <a:noFill/>
        </p:spPr>
      </p:pic>
      <p:pic>
        <p:nvPicPr>
          <p:cNvPr id="2051" name="Picture 3" descr="C:\Users\soundararajan\Videos\Saranya\New folder\download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962400"/>
            <a:ext cx="3276599" cy="2290483"/>
          </a:xfrm>
          <a:prstGeom prst="rect">
            <a:avLst/>
          </a:prstGeom>
          <a:noFill/>
        </p:spPr>
      </p:pic>
      <p:sp>
        <p:nvSpPr>
          <p:cNvPr id="2053" name="AutoShape 5" descr="Image result for question related 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054" name="Picture 6" descr="C:\Users\soundararajan\Videos\Saranya\downloadren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838200"/>
            <a:ext cx="16002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மதிய உணவுத் திட்டம்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புதிய அணுகுமுறை</a:t>
            </a:r>
            <a:endParaRPr lang="en-IN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மைய அரசின் நிதி உதவியுடன் ஆக்ஸட்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15, 1995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“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 அளவிலான தொடக்கக்கல்வி நிலையில் ஊட்டச்சத்து வழங்கும் திட்டம்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(NP – NSPE)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அறிமுகப்படுத்தப்பட்டது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சேர்க்கை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வருகைப்பதிவு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பள்ளியில் தக்கவைத்தல் போன்றவற்றை மேம்படுத்துதல் மட்டுமின்றி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 ஊட்டச்சத்தான உணவளித்து உடல்நலத்தை மேம்படுத்தவும் அறிமுகப்படுத்தப்பட்டது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ctr">
              <a:buNone/>
            </a:pPr>
            <a:r>
              <a:rPr lang="ta-IN" sz="18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பள்ளித் </a:t>
            </a:r>
            <a:r>
              <a:rPr lang="ta-IN" sz="18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தோட்டம் அமைத்தல்</a:t>
            </a:r>
            <a:endParaRPr lang="en-IN" sz="1800" dirty="0" smtClean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வளாகத்திலே கீரைகள்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பழங்கள் மற்றும் காய்கறிகளை விளைவித்து மதிய உணவுத் திட்டத்திற்கு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பயன்படுத்துவதை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நோக்கமாக கொண்டது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இடவசதி இல்லாத பள்ளிகளில் செடி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கொடிகளை சிறு கொள்கலன்கள்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தகரக் குவளைகள்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ஜாடிகள்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உடைந்த மண்பானைகள்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மரப்பெட்டிகள்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பீங்கான் தொட்டிகள்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காலியான உணவு டப்பாக்கள்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அரிசிப் பைகள் போன்றவற்றை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பயன்படுத்தியும் வளர்க்கலாம்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ஒவ்வொரு பள்ளிக்கும்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பள்ளித் தோட்டம் அமைக்க ரூ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.5,000/- </a:t>
            </a:r>
            <a:r>
              <a:rPr lang="ta-IN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வழங்கப்படுகிறது</a:t>
            </a:r>
            <a:r>
              <a:rPr lang="en-US" sz="18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445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சிறப்பு தினங்களில் வழங்கும் கூடுதல் உணவு</a:t>
            </a:r>
            <a:r>
              <a:rPr lang="en-IN" sz="2000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solidFill>
                <a:srgbClr val="FF006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குழந்தைகளுக்கு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கூடுதலாக அளிக்கப்படும் ஊட்டச்சத்து மிக்க முழு சாப்பாடு அல்லது கூடுதலான சிறப்பு உணவுகளை சிறப்பு நிகழ்வுகளான பண்டிகைகள்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ஆண்டு கொண்டாட்டங்கள்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பிறந்தநாள்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திருமணநாள்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 முக்கியத்துவம் வாய்ந்த நாள்களில் வழங்குதல்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மதிய உணவு திட்டத்திற்கான பதிலீடு இல்லை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ஆனால் அதனுடன் அளிக்கப்படும் கூடுதலான ஊட்டச்சத்து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சுவைமிக்க நிறைவான உணவாகும்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பின்வரும்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பெயர்களில்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இம்மாநிலங்களில் அழைக்கப்படுகிறது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பாண்டிச்சேரி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----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அன்னதானம்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IN" sz="18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தமிழ்நாடு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----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நல் விருந்து</a:t>
            </a:r>
            <a:endParaRPr lang="en-IN" sz="18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3050" lvl="1" indent="-273050" algn="ctr">
              <a:buNone/>
            </a:pPr>
            <a:r>
              <a:rPr lang="ta-IN" sz="20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சமைத்தல் போட்டி</a:t>
            </a:r>
            <a:endParaRPr lang="en-IN" sz="2000" dirty="0" smtClean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3050" lvl="1" indent="-273050" algn="just">
              <a:buFont typeface="Wingdings" pitchFamily="2" charset="2"/>
              <a:buChar char="Ø"/>
            </a:pP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தாவரத்தின் பாகங்களான தண்டு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இலை மற்றும் தோல் போன்றவற்றைப் பயன்படுத்தி புதிய வகை உணவுகளைத் தயாரித்தல்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சமையல் செய்பவர் உள்ளூரில் கிடைக்கும் உணவுப் பொருட்களைப் பயன்படுத்திக் கலாச்சார உணவுப்பழக்கத்திற்கு ஏற்றவாறு சமைத்தல்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/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வெற்றி பெற்றவர்க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ளுக்குப்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பரிச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ளி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த்துப் பாராட்ட வேண்டும்</a:t>
            </a:r>
            <a:endParaRPr lang="en-IN" sz="1800" dirty="0" smtClean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ta-IN" sz="22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உடல் மற்றும் குடும்ப நல அமைச்சகத்துடன் இணைந்து செயலாற்றல்</a:t>
            </a:r>
            <a:endParaRPr lang="en-IN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ராஷ்ட்டிரிய பால் ஸ்வஸ்திய கார்யாகரம்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(RBSK)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கீழ் தொடக்கநிலை வகுப்புகளான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1 – 8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 வரை பயிலும்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6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14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வயது வரையுள்ள குழந்தைகளுக்கு உடல்நலம் பரிசோதிக்கப்படுகிறது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42900" indent="-342900" algn="just">
              <a:buFont typeface="+mj-lt"/>
              <a:buAutoNum type="alphaUcPeriod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வாராந்திர இரும்பு மற்றும் போலிக் அமிலத் திட்டத்தின் மூலம் குழந்தைகளுக்கு இரும்பு மற்றும் போலிக் அமில மாத்திரைகள் ஒவ்வொரு வியாழக்கிழமையிலும்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(WIFS)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வழங்கப்படுகி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ன்றன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buFont typeface="+mj-lt"/>
              <a:buAutoNum type="alphaUcPeriod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வாராந்திர இரும்பு மற்றும் போலிக் அமிலத் திட்டத்தின் மூலம் குழந்தைகளுக்கு இரும்பு மற்றும் போலிக் அமில மாத்திரைகள் ஒவ்வொரு வியாழக்கிழமையிலும்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(WIFS)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வழங்கப்படுகி</a:t>
            </a:r>
            <a:r>
              <a:rPr lang="en-US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ன்ற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ன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buFont typeface="+mj-lt"/>
              <a:buAutoNum type="alphaUcPeriod"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ta-IN" sz="2000" b="1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</a:t>
            </a:r>
            <a:endParaRPr lang="en-IN" sz="1800" dirty="0" smtClean="0">
              <a:solidFill>
                <a:srgbClr val="CC33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ஆறு நபர்களை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கொண்ட சிறுகுழுக்களை உருவாக்கவும்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அவர்களை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மேற்கூறிய திட்டங்களை நடைமுறைப்படுத்துவதில் உள்ள சவால்களும் அவற்றிற்கான தீர்வுகளும் என்ற தலைப்பில் குழுவில் கலைந்துரையாடச் செய்யவும்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buFont typeface="+mj-lt"/>
              <a:buAutoNum type="alphaUcPeriod"/>
            </a:pPr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76400"/>
            <a:ext cx="6172200" cy="1676400"/>
          </a:xfrm>
        </p:spPr>
        <p:txBody>
          <a:bodyPr>
            <a:normAutofit/>
          </a:bodyPr>
          <a:lstStyle/>
          <a:p>
            <a:r>
              <a:rPr lang="ta-IN" sz="5400" dirty="0" smtClean="0">
                <a:solidFill>
                  <a:srgbClr val="CC3399"/>
                </a:solidFill>
              </a:rPr>
              <a:t>நன்றி </a:t>
            </a:r>
            <a:r>
              <a:rPr lang="en-IN" sz="5400" dirty="0" smtClean="0">
                <a:solidFill>
                  <a:srgbClr val="CC3399"/>
                </a:solidFill>
              </a:rPr>
              <a:t>!</a:t>
            </a:r>
            <a:endParaRPr lang="en-IN" sz="5400" dirty="0">
              <a:solidFill>
                <a:srgbClr val="CC33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962400"/>
            <a:ext cx="6172200" cy="1752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868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மனித வள மேம்பாட்டுத் துறை</a:t>
            </a:r>
            <a:r>
              <a:rPr lang="en-US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(MHRD)</a:t>
            </a:r>
            <a:br>
              <a:rPr lang="en-US" b="1" dirty="0" smtClean="0">
                <a:solidFill>
                  <a:srgbClr val="FF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dirty="0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"/>
          </p:nvPr>
        </p:nvSpPr>
        <p:spPr>
          <a:xfrm>
            <a:off x="685800" y="2971800"/>
            <a:ext cx="7467600" cy="34290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000" b="1" dirty="0" smtClean="0">
              <a:solidFill>
                <a:srgbClr val="FF006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மனித வள மேம்பாட்டுத் துறை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(MHRD),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தனது மற்ற அமைப்புகளான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NCERT, NIEPA, NIOS, NCTE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ஆகியவற்றுடன் இணைந்து இதற்காக</a:t>
            </a:r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ச்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செயலாற்றுகிறது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just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MHRD-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மேலும் செயல்திறன் தரக்குறியீடு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UDISE +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பள்ளித் தணிக்கை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தேசிய அடைவு ஆய்வு போன்ற புதிய முயற்சிகளைப் புகுத்தி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கல்வியுடன் இணைந்து செயலாற்றுகிறது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>
              <a:buNone/>
            </a:pPr>
            <a:endParaRPr lang="en-IN" sz="2000" dirty="0"/>
          </a:p>
        </p:txBody>
      </p:sp>
      <p:pic>
        <p:nvPicPr>
          <p:cNvPr id="35841" name="Picture 1" descr="C:\Users\soundararajan\Videos\Saranya\download renu 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219200"/>
            <a:ext cx="3657600" cy="15302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792162"/>
          </a:xfrm>
          <a:blipFill>
            <a:blip r:embed="rId3"/>
            <a:tile tx="0" ty="0" sx="100000" sy="100000" flip="none" algn="tl"/>
          </a:blip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pPr algn="ctr"/>
            <a:r>
              <a:rPr lang="ta-IN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நிலையான வளர்ச்சி குறிக்கோள்</a:t>
            </a:r>
            <a:r>
              <a:rPr lang="en-IN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en-IN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IN" sz="2800" dirty="0" smtClean="0">
                <a:solidFill>
                  <a:srgbClr val="C00000"/>
                </a:solidFill>
              </a:rPr>
              <a:t>SUSTAINABLE DEVELOPMENT GOAL ) (SDG) – 4.5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6553200" cy="1295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 algn="just"/>
            <a:r>
              <a:rPr lang="en-US" sz="1800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2030</a:t>
            </a:r>
            <a:r>
              <a:rPr lang="ta-IN" sz="1800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க்குள்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கல்வியில் </a:t>
            </a:r>
            <a:r>
              <a:rPr lang="ta-IN" sz="1800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பாலின வேறுபாடு நீக்குதல்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கல்வியின் அனைத்து நிலைகளையும் எளிதில் அடைதல்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>
              <a:buNone/>
            </a:pP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just">
              <a:buNone/>
            </a:pPr>
            <a:endParaRPr lang="en-IN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0" y="2514600"/>
            <a:ext cx="7848600" cy="13716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சாதகமற்ற சூழல் இருந்து வரும் குழந்தைகள் உள்ளூர் மக்கள் மற்றும் மாற்றுத்திறனாளிகளுக்கு </a:t>
            </a:r>
            <a:r>
              <a:rPr lang="ta-IN" sz="1800" dirty="0" smtClean="0">
                <a:solidFill>
                  <a:srgbClr val="CC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தொழிற்கல்வி பயிற்சி அளித்தல்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ஆகியவையாகும்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None/>
            </a:pPr>
            <a:endParaRPr lang="en-IN" sz="1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05000" y="3581400"/>
            <a:ext cx="4343400" cy="457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சிந்திப்போம்</a:t>
            </a:r>
            <a:r>
              <a:rPr kumimoji="0" lang="en-IN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!</a:t>
            </a:r>
            <a:endParaRPr kumimoji="0" lang="en-IN" sz="2400" b="0" i="0" u="none" strike="noStrike" kern="1200" cap="small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4038600"/>
            <a:ext cx="6553200" cy="25146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நிலையான வளர்ச்சி குறிக்கோள் பெறுவதில் கல்வியில் பாலின வேறுபாட்டை நீக்குதல் எவ்வாறு உதவுகிறது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I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a-I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உங்கள் பள்ளியில்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kumimoji="0" lang="ta-I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நிறுவனத்தில் மேற்கொள்ளப்பட்ட ஏதேனும் ஒரு புது முயற்சியில் சிறப்பு தேவைக்கான கற்போர் கல்வியை வெற்றியுடன் கல்வியை முடித்ததைப் பற்றி பகிர்க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I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 descr="C:\Users\soundararajan\Videos\Saranya\shutterstock_city_mr._high_sky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9746" y="1294654"/>
            <a:ext cx="1861272" cy="1130300"/>
          </a:xfrm>
          <a:prstGeom prst="rect">
            <a:avLst/>
          </a:prstGeom>
          <a:noFill/>
        </p:spPr>
      </p:pic>
      <p:pic>
        <p:nvPicPr>
          <p:cNvPr id="1026" name="Picture 2" descr="C:\Users\soundararajan\Videos\Saranya\images (3)renu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3886200"/>
            <a:ext cx="1843367" cy="1801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715962"/>
          </a:xfrm>
        </p:spPr>
        <p:txBody>
          <a:bodyPr>
            <a:normAutofit/>
          </a:bodyPr>
          <a:lstStyle/>
          <a:p>
            <a:pPr algn="ctr"/>
            <a:r>
              <a:rPr lang="ta-IN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கல்வி</a:t>
            </a:r>
            <a:r>
              <a:rPr lang="en-US" sz="2000" b="1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Samagra</a:t>
            </a:r>
            <a:r>
              <a:rPr lang="en-US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Shiksha</a:t>
            </a:r>
            <a:r>
              <a:rPr lang="en-US" sz="2000" dirty="0" smtClean="0">
                <a:solidFill>
                  <a:schemeClr val="accent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sz="2000" dirty="0"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63070" y="887506"/>
            <a:ext cx="7924800" cy="2438400"/>
          </a:xfrm>
        </p:spPr>
        <p:txBody>
          <a:bodyPr>
            <a:normAutofit/>
          </a:bodyPr>
          <a:lstStyle/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மனித வள மேம்பாட்டுத் துறையால் ஒருங்கிணைந்த கல்வி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முந்தைய மூன்று திட்டங்களான அனைவருக்கும் கல்வித் திட்டம்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(SSD),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மத்திய இடைநிலைத் திட்டம்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(RMSA)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 ஆசிரியர் கல்வித் திட்டம்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(TE)-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யும் இணைத்து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,2018-19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ஆம் ஆண்டு தொடங்கப்பட்டது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முன்பருவப் பள்ளி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தொடக்க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 தொடக்க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இடைநிலை மற்றும் மேல்நிலை கல்வி நிலைவரை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இது உள்ளடக்குகிறது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2286000"/>
            <a:ext cx="472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000" b="1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குறிக்கோள்</a:t>
            </a:r>
            <a:r>
              <a:rPr lang="en-US" sz="2000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 smtClean="0"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IN" sz="20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181600"/>
            <a:ext cx="75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தரமான கல்விக்கு உறுதி அளித்தல் மற்றும் மாணவர்களின் கற்றல் விளைவுகளை மேம்படுத்துதல்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கல்வியில் சமூக மற்றும் பாலின இடைவெளிக்கிடையே இணைப்பு ஏற்படுத்துதல்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C:\Users\soundararajan\Videos\Saranya\go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962400"/>
            <a:ext cx="280035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4676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ta-IN" sz="2400" b="1" dirty="0" smtClean="0">
                <a:solidFill>
                  <a:schemeClr val="accent3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குறிக்கோள்</a:t>
            </a:r>
            <a:r>
              <a:rPr lang="en-US" sz="2400" dirty="0" smtClean="0">
                <a:solidFill>
                  <a:schemeClr val="accent3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chemeClr val="accent3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IN" sz="2400" dirty="0" smtClean="0"/>
              <a:t/>
            </a:r>
            <a:br>
              <a:rPr lang="en-IN" sz="2400" dirty="0" smtClean="0"/>
            </a:br>
            <a:endParaRPr lang="en-US" sz="2400" dirty="0">
              <a:solidFill>
                <a:schemeClr val="accent3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990600"/>
            <a:ext cx="7696200" cy="5867400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v"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 கல்வியில் அனைத்து நிலைகளிலும் சமத்துவம் மற்றும் பள்ளியில் சேர்த்தலை உறுதி செய்தல்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 படிப்பில் குறைந்த பட்ச தரத்தினை உறுதி செய்ய ஏற்பாடு செய்தல்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தொழிற்கல்வியை மேம்படுத்துதல்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None/>
            </a:pPr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குழந்தைகளுக்கான </a:t>
            </a:r>
            <a:r>
              <a:rPr lang="ta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கட்டாய மற்றும் இலவசக் கல்வி உரிமைச் சட்டம்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2009 </a:t>
            </a:r>
            <a:r>
              <a:rPr lang="ta-IN" sz="2000" dirty="0" smtClean="0">
                <a:solidFill>
                  <a:srgbClr val="1717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நடைமுறைப்படுத்துவதில்</a:t>
            </a:r>
            <a:r>
              <a:rPr lang="ta-IN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மாநிலங்களுக்கு ஒத்துழைத்தல் மற்றும் ஆசிரியர் பயிற்சியை ஏற்று நடத்தும் முகமைகளான </a:t>
            </a:r>
            <a:r>
              <a:rPr lang="ta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மாநிலக் கல்வி ஆராய்ச்சி மற்றும் பயிற்சி நிறுவனங்கள்</a:t>
            </a:r>
            <a:r>
              <a:rPr lang="en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(SCERT)</a:t>
            </a:r>
            <a:r>
              <a:rPr lang="ta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மற்றும் மாவட்ட ஆசிரியர் கல்வி மற்றும் பயிற்சி நிறுவனங்களை</a:t>
            </a:r>
            <a:r>
              <a:rPr lang="en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(DIET)</a:t>
            </a:r>
            <a:r>
              <a:rPr lang="ta-IN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மேம்படுத்துதல் மற்றும் தரம் உயர்த்துதல்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>
              <a:buFont typeface="Wingdings" pitchFamily="2" charset="2"/>
              <a:buChar char="v"/>
            </a:pP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3" descr="C:\Users\soundararajan\Videos\Saranya\201901310503318061_Corruption-case-DVAC-searches-home-office-of-SCERT_SECVP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514600"/>
            <a:ext cx="270192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467600" cy="563562"/>
          </a:xfrm>
          <a:blipFill>
            <a:blip r:embed="rId2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a-IN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திட்டத்தின் சிற</a:t>
            </a:r>
            <a:r>
              <a:rPr lang="en-US" sz="2000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ப்</a:t>
            </a:r>
            <a:r>
              <a:rPr lang="ta-IN" sz="2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E00B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பியல்புகள்</a:t>
            </a:r>
            <a:endParaRPr lang="en-US" sz="2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E00BB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8382000" cy="3733800"/>
          </a:xfrm>
        </p:spPr>
        <p:txBody>
          <a:bodyPr>
            <a:noAutofit/>
          </a:bodyPr>
          <a:lstStyle/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பள்ளிப்படிப்பு வசதி</a:t>
            </a:r>
            <a:r>
              <a:rPr lang="en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விரிவாக்கம் செய்யப்படாத பகுதியில் உள்ள பள்ளிகளை மேல்நிலைக் கல்வி நிலைவரை தரம் உயர்த்துதல்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போதுமான உட்கட்டமைப்பு வசதிகள் விதிகளின்படி உள்ளதா என்பதை உறுதி செய்தல்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ஒருங்கிணைந்த பள்ளிகளுக்கான நிதி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மாணவர் சேர்க்கையின் அடிப்படையில்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.25,000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முதல் ரூ</a:t>
            </a:r>
            <a:r>
              <a:rPr lang="en-US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.1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இலட்சம்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வரை ஒதுக்கீடு செய்ய வேண்டும்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அதில் குறைந்தது 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10%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தூய்மை செயல் பணிக்காக செலவிடுதல்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கஸ்தூரிபாய் காந்தி பாலிகா வித்யாலயா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(KGBV)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எட்டாம் வகுப்பிலிருந்து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   6-12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வகுப்புகளுக்கு தரம் உயர்த்தப்படல்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/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பள்ளிக்கு எளிதாக வர இயலாத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மலைப்பகுதி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பகுதிகளிலிருந்து வரும் குழந்தைகளுக்கு </a:t>
            </a:r>
            <a:r>
              <a:rPr lang="ta-IN" sz="18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உண்டு உறைவிட பள்ளிகள்</a:t>
            </a:r>
            <a:r>
              <a:rPr lang="ta-IN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மற்றும் விடுதிகள் ஏற்படுத்தப்படுத்துதல்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0"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None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IN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/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buFont typeface="Wingdings" pitchFamily="2" charset="2"/>
              <a:buChar char="v"/>
            </a:pP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3" name="Picture 5" descr="C:\Users\soundararajan\Videos\Saranya\New folder\KGBV-School.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0" y="4457192"/>
            <a:ext cx="3657600" cy="2350008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  <p:pic>
        <p:nvPicPr>
          <p:cNvPr id="2055" name="Picture 7" descr="C:\Users\soundararajan\Videos\Saranya\New folder\KGBV-School.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419600"/>
            <a:ext cx="33528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304800"/>
          <a:ext cx="8458199" cy="5711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437"/>
                <a:gridCol w="4241562"/>
                <a:gridCol w="1524000"/>
                <a:gridCol w="1981200"/>
              </a:tblGrid>
              <a:tr h="1167334">
                <a:tc>
                  <a:txBody>
                    <a:bodyPr/>
                    <a:lstStyle/>
                    <a:p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வா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எண்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திட்டத்தின் சிற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ப்</a:t>
                      </a:r>
                      <a:r>
                        <a:rPr lang="ta-IN" sz="18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பியல்புகள்</a:t>
                      </a:r>
                      <a:r>
                        <a:rPr lang="en-IN" sz="18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நிதி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ப்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பட்டியல் 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முந்தைய 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நிதி </a:t>
                      </a:r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தற்போது உயர்த்தி ஒதுக்கப்பட்ட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நிதி 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ரூ</a:t>
                      </a:r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30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1.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நூலகத்தை மேம்படுத்த ஆண்டு நிதி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5,000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20,000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3326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2.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விளையாட்டு உபகரணங்களு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க்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கான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ஆண்டு நிதி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: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en-US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தொடக்க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பள்ளி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உயர் தொடக்கப் பள்ளி</a:t>
                      </a:r>
                      <a:endParaRPr lang="en-IN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இடைநிலை மற்றும் மேல்நிலை பள்ளி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---</a:t>
                      </a: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---</a:t>
                      </a: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---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5,000</a:t>
                      </a: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10,000</a:t>
                      </a:r>
                    </a:p>
                    <a:p>
                      <a:pPr algn="ctr"/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25,000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012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 </a:t>
                      </a:r>
                      <a:r>
                        <a:rPr lang="en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 </a:t>
                      </a:r>
                      <a:r>
                        <a:rPr lang="ta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முதல் </a:t>
                      </a:r>
                      <a:r>
                        <a:rPr lang="en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12 </a:t>
                      </a:r>
                      <a:r>
                        <a:rPr lang="ta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வரை</a:t>
                      </a:r>
                      <a:r>
                        <a:rPr lang="en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:</a:t>
                      </a:r>
                      <a:r>
                        <a:rPr lang="ta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IN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  <a:p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(1) 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தேவைகள் உள்ள குழந்தைகளுக்கான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ஆண்டு நிதி</a:t>
                      </a:r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----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</a:t>
                      </a:r>
                    </a:p>
                    <a:p>
                      <a:endParaRPr lang="en-US" sz="18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3,500</a:t>
                      </a:r>
                      <a:r>
                        <a:rPr lang="en-US" sz="18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699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(2)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சிறப்பு</a:t>
                      </a:r>
                      <a:r>
                        <a:rPr lang="en-US" sz="1800" dirty="0" err="1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த்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தேவைகள் உள்ள பெண் குழந்தைகளுக்கான</a:t>
                      </a:r>
                      <a:r>
                        <a:rPr lang="en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ஆண்டு நிதி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</a:t>
                      </a:r>
                      <a:r>
                        <a:rPr lang="en-IN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----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3,500</a:t>
                      </a:r>
                      <a:r>
                        <a:rPr lang="en-US" sz="18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+</a:t>
                      </a:r>
                    </a:p>
                    <a:p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   200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699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a-IN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சீருடைக்காக 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-----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           </a:t>
                      </a:r>
                      <a:r>
                        <a:rPr lang="en-US" sz="1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600</a:t>
                      </a:r>
                      <a:endParaRPr lang="en-IN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1590</TotalTime>
  <Words>2767</Words>
  <Application>Microsoft Office PowerPoint</Application>
  <PresentationFormat>On-screen Show (4:3)</PresentationFormat>
  <Paragraphs>299</Paragraphs>
  <Slides>33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Oriel</vt:lpstr>
      <vt:lpstr> பள்ளிக் கல்வியில் புதுமுயற்சிகள் (Initiatives in School Education) </vt:lpstr>
      <vt:lpstr>    இந்தக் கட்டகத்தைப் (MODULE) படித்த பிறகு,  கற்பவர்கள், </vt:lpstr>
      <vt:lpstr>பள்ளி கல்வியில் புதுமுயற்சிகள் எதற்காக ?</vt:lpstr>
      <vt:lpstr> மனித வள மேம்பாட்டுத் துறை (MHRD) </vt:lpstr>
      <vt:lpstr>நிலையான வளர்ச்சி குறிக்கோள்  (SUSTAINABLE DEVELOPMENT GOAL ) (SDG) – 4.5</vt:lpstr>
      <vt:lpstr>ஒருங்கிணைந்த கல்வி (Samagra Shiksha)</vt:lpstr>
      <vt:lpstr>திட்டத்தின் குறிக்கோள்  </vt:lpstr>
      <vt:lpstr>    திட்டத்தின் சிறப்பியல்புகள்</vt:lpstr>
      <vt:lpstr>Slide 9</vt:lpstr>
      <vt:lpstr>திட்டத்தின் முக்கியம்சங்கள் </vt:lpstr>
      <vt:lpstr>திட்டத்தின் உட்கூறுகள் </vt:lpstr>
      <vt:lpstr>    கற்கும் பாரதம் பரந்த பாரதம்-ஒருங்கிணைந்த கல்வியின்கீழ் நூலக நிதி </vt:lpstr>
      <vt:lpstr>ஆண்டு நூலக நிதி</vt:lpstr>
      <vt:lpstr> செயல்பாடு (Activity) </vt:lpstr>
      <vt:lpstr>“விளையாட்டு இந்தியா; மலரும் இந்தியா- ஒருங்கிணைந்த கல்வித் திட்ட விளையாட்டு நிதி” </vt:lpstr>
      <vt:lpstr>உள்ளடங்கிய கல்வியை மேம்படுத்துதல்  (INCLUSIVE EDUCATION)</vt:lpstr>
      <vt:lpstr>கஸ்தூரிபா காந்தி பாலிகா (பெண் குழந்தைகள்) வித்யாலயா பள்ளி (உண்டுஉறைவிடப் பள்ளி) </vt:lpstr>
      <vt:lpstr> தற்காப்புக் கலைப் பயிற்சி </vt:lpstr>
      <vt:lpstr>பள்ளிப் பாதுகாப்பு </vt:lpstr>
      <vt:lpstr>ரங்கோத்சவ் (RANGOTSAV) </vt:lpstr>
      <vt:lpstr>பள்ளிசார்ந்த மதிப்பீடு (வருடாந்திர அடைவு ஆய்வு) </vt:lpstr>
      <vt:lpstr>பயணப்படி (போக்குவரத்து) மற்றும் பயணக்காப்பாளர்படி</vt:lpstr>
      <vt:lpstr>விலையில்லாச் சீருடை மற்றும் புத்தகங்கள் </vt:lpstr>
      <vt:lpstr>வளமையங்களை வலுபடுத்துதல் மற்றும் அறிக்கை (BRC) </vt:lpstr>
      <vt:lpstr>ஒருங்கிணைந்த கல்வியின் சின்னத்தைக் காட்சிப்படுத்துதல் </vt:lpstr>
      <vt:lpstr>செயல்திறன் தர அட்டவணை (Performance Grading Index) </vt:lpstr>
      <vt:lpstr>ஷாகுன் இணையவாசல் (Shagun Portal) </vt:lpstr>
      <vt:lpstr>ஷாகுனோட்சாவ் (Shagunotsav) </vt:lpstr>
      <vt:lpstr>தரமான செயல்பாடுகளை அங்கீகரித்தல் </vt:lpstr>
      <vt:lpstr>மதிய உணவுத் திட்டம்: புதிய அணுகுமுறை</vt:lpstr>
      <vt:lpstr>சிறப்பு தினங்களில் வழங்கும் கூடுதல் உணவு </vt:lpstr>
      <vt:lpstr>உடல் மற்றும் குடும்ப நல அமைச்சகத்துடன் இணைந்து செயலாற்றல்</vt:lpstr>
      <vt:lpstr>நன்றி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பள்ளிக் கல்வியில் புதுமுயற்சிகள் (Initiatives in School Education)</dc:title>
  <dc:creator>System8</dc:creator>
  <cp:lastModifiedBy>soundararajan</cp:lastModifiedBy>
  <cp:revision>234</cp:revision>
  <dcterms:created xsi:type="dcterms:W3CDTF">2019-09-26T07:24:19Z</dcterms:created>
  <dcterms:modified xsi:type="dcterms:W3CDTF">2019-10-03T11:29:05Z</dcterms:modified>
</cp:coreProperties>
</file>